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301" r:id="rId12"/>
    <p:sldId id="266" r:id="rId13"/>
    <p:sldId id="267" r:id="rId14"/>
    <p:sldId id="268" r:id="rId15"/>
    <p:sldId id="270" r:id="rId16"/>
    <p:sldId id="272" r:id="rId17"/>
    <p:sldId id="271" r:id="rId18"/>
    <p:sldId id="273" r:id="rId19"/>
    <p:sldId id="274" r:id="rId20"/>
    <p:sldId id="275" r:id="rId21"/>
    <p:sldId id="277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90" r:id="rId33"/>
    <p:sldId id="291" r:id="rId34"/>
    <p:sldId id="292" r:id="rId35"/>
    <p:sldId id="289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269" r:id="rId45"/>
  </p:sldIdLst>
  <p:sldSz cx="9144000" cy="6858000" type="screen4x3"/>
  <p:notesSz cx="6858000" cy="9144000"/>
  <p:custDataLst>
    <p:tags r:id="rId4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94" autoAdjust="0"/>
  </p:normalViewPr>
  <p:slideViewPr>
    <p:cSldViewPr>
      <p:cViewPr>
        <p:scale>
          <a:sx n="75" d="100"/>
          <a:sy n="75" d="100"/>
        </p:scale>
        <p:origin x="720" y="-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3DC2-B909-4E8C-82BD-B7621117708D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D69FE-6C33-42BF-810F-8E1F72789A5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brazovaka.ru/fizika/princip-gyuygensa-frenelya-kratko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второй половине XVII в. Х. Гюйгенс предложил принцип, который смог объяснить геометрическую оптику. Принцип Гюйгенса гласит, что каждая точка среды, до которой дошла волна, сама становится источником волны. И волновая поверхность в следующий момент времени является огибающей всех этих волн от вторичных источников.</a:t>
            </a:r>
          </a:p>
          <a:p>
            <a:r>
              <a:rPr lang="ru-RU" dirty="0"/>
              <a:t>Хотя принцип Гюйгенса впервые был применен именно к свету, этот принцип легче всего понять на механической аналогии, поскольку он не зависит от физической природы волн.</a:t>
            </a:r>
          </a:p>
          <a:p>
            <a:r>
              <a:rPr lang="ru-RU" dirty="0"/>
              <a:t>В самом деле, если поглядеть на образование волн на поверхности воды, можно убедиться, что их распространение обусловлено именно тем, что молекулы воды, до которых дошло колебание, сами начинают колебаться и передают колебания соседним молекулам. Говоря простыми словами, препятствия прекращают распространение волн именно потому, что они не дают колеблющимся молекулам воды быть вторичными источниками.</a:t>
            </a:r>
          </a:p>
          <a:p>
            <a:r>
              <a:rPr lang="ru-RU" dirty="0"/>
              <a:t>Подробнее: </a:t>
            </a:r>
            <a:r>
              <a:rPr lang="ru-RU" dirty="0">
                <a:hlinkClick r:id="rId3"/>
              </a:rPr>
              <a:t>https://obrazovaka.ru/fizika/princip-gyuygensa-frenelya-kratko.html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30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18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Визуализация полупрозрачных объектов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2780928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Положение глаза наблюдателя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в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world space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mat4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model_matrix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// model to world transform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 // normal in model space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// view direction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view_position.xyz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–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model_matrix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gl_Vertex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xyz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B4A98-FF33-6965-4532-6CCA7921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89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(1)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1779687"/>
            <a:ext cx="9144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Environment;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float ambient;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ambient color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fragment normal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eye direction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// normalize view and normal vectors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 =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v =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// Calculate refracted color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(Environment, 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refract(-v, n,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ambient;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Дальнейшие улучшения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Не учитывается отражаемый свет</a:t>
            </a:r>
          </a:p>
          <a:p>
            <a:pPr lvl="1"/>
            <a:r>
              <a:rPr lang="ru-RU" dirty="0"/>
              <a:t>Чем больше угол падения, тем меньше света преломляется</a:t>
            </a:r>
            <a:r>
              <a:rPr lang="en-US" dirty="0"/>
              <a:t> </a:t>
            </a:r>
            <a:r>
              <a:rPr lang="ru-RU" dirty="0"/>
              <a:t>и тем больше света отражается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433825"/>
            <a:ext cx="4038600" cy="3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чистого отражения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1779687"/>
            <a:ext cx="9144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Environment;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float ambient;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ambient color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fragment normal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eye direction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// normalize view and normal vectors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 =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v =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// Calculate reflected color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(Environment, reflect(-v, n));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ambient;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Комбинируем отраженный и преломленный свет</a:t>
            </a:r>
          </a:p>
        </p:txBody>
      </p:sp>
      <p:sp>
        <p:nvSpPr>
          <p:cNvPr id="7" name="Содержимое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Коэффициенты преломленного и отраженного света скомбинируем в зависимости от синуса отраженного и преломленного света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1521" y="3789040"/>
          <a:ext cx="4608512" cy="2118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120760" imgH="977760" progId="Equation.3">
                  <p:embed/>
                </p:oleObj>
              </mc:Choice>
              <mc:Fallback>
                <p:oleObj name="Формула" r:id="rId2" imgW="2120760" imgH="977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1" y="3789040"/>
                        <a:ext cx="4608512" cy="21186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5364088" y="4653136"/>
            <a:ext cx="3600400" cy="1512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>
            <a:endCxn id="8" idx="0"/>
          </p:cNvCxnSpPr>
          <p:nvPr/>
        </p:nvCxnSpPr>
        <p:spPr>
          <a:xfrm rot="16200000" flipH="1">
            <a:off x="5940152" y="3429000"/>
            <a:ext cx="1224136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8" idx="0"/>
          </p:cNvCxnSpPr>
          <p:nvPr/>
        </p:nvCxnSpPr>
        <p:spPr>
          <a:xfrm rot="5400000" flipH="1" flipV="1">
            <a:off x="6589018" y="4077072"/>
            <a:ext cx="115133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8" idx="0"/>
          </p:cNvCxnSpPr>
          <p:nvPr/>
        </p:nvCxnSpPr>
        <p:spPr>
          <a:xfrm rot="5400000" flipH="1" flipV="1">
            <a:off x="7164288" y="3429000"/>
            <a:ext cx="1224136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8" idx="0"/>
          </p:cNvCxnSpPr>
          <p:nvPr/>
        </p:nvCxnSpPr>
        <p:spPr>
          <a:xfrm rot="16200000" flipH="1">
            <a:off x="6732240" y="5085184"/>
            <a:ext cx="1296144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44408" y="3645024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164288" y="357301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5724128" y="414908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5724128" y="472514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6804248" y="400506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092280" y="51571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endParaRPr lang="ru-RU" dirty="0"/>
          </a:p>
        </p:txBody>
      </p:sp>
      <p:cxnSp>
        <p:nvCxnSpPr>
          <p:cNvPr id="30" name="Прямая соединительная линия 29"/>
          <p:cNvCxnSpPr>
            <a:stCxn id="8" idx="0"/>
          </p:cNvCxnSpPr>
          <p:nvPr/>
        </p:nvCxnSpPr>
        <p:spPr>
          <a:xfrm rot="16200000" flipH="1">
            <a:off x="6588224" y="5229200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72200" y="364502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</a:t>
            </a:r>
            <a:r>
              <a:rPr lang="en-US" dirty="0"/>
              <a:t>v</a:t>
            </a:r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779687"/>
            <a:ext cx="91440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Environment;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// environment map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ambient;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// ambient color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// fragment normal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// eye direction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vec3 n = normalize(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vec3 v = normalize(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(Environment, refract(-v, n,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(Environment, reflect(-v, n));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float cosine = dot(n, v);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float sine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(1.0 - cosine * cosine);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float sine2 = clamp(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sine, 0.0, 1.0);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sine +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(1.0 - sine2) 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+ ambient;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Взаимодействие света с полупрозрачными объектами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/>
              <a:t>Рефракция</a:t>
            </a:r>
            <a:r>
              <a:rPr lang="ru-RU" dirty="0"/>
              <a:t> - изменение направления распространения волн электромагнитного излучения, возникающее на границе раздела двух прозрачных для этих волн сред или в толще среды с непрерывно изменяющимися свойствами.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792460"/>
            <a:ext cx="4038600" cy="269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Явление зависимости абсолютного показателя преломления вещества от длины волны</a:t>
            </a:r>
          </a:p>
          <a:p>
            <a:pPr lvl="1"/>
            <a:r>
              <a:rPr lang="ru-RU" dirty="0"/>
              <a:t>Обычно чем больше частота волны, тем больше показатель преломления среды и меньше ее скорость света в ней</a:t>
            </a:r>
          </a:p>
          <a:p>
            <a:pPr lvl="1"/>
            <a:r>
              <a:rPr lang="ru-RU" dirty="0"/>
              <a:t>Аномальная дисперсия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852936"/>
            <a:ext cx="4041188" cy="25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Эмулируем дисперсию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Создаем одномерную текстуру радужного спектра</a:t>
            </a:r>
          </a:p>
          <a:p>
            <a:r>
              <a:rPr lang="ru-RU" dirty="0"/>
              <a:t>Степень дисперсии (координата в текстуре спектра) будет вычисляться по формуле:</a:t>
            </a:r>
          </a:p>
          <a:p>
            <a:r>
              <a:rPr lang="ru-RU" dirty="0"/>
              <a:t>Цвет из спектра подмешивается к результирующему цвету</a:t>
            </a:r>
          </a:p>
          <a:p>
            <a:pPr lvl="1"/>
            <a:endParaRPr lang="ru-RU" dirty="0"/>
          </a:p>
        </p:txBody>
      </p:sp>
      <p:pic>
        <p:nvPicPr>
          <p:cNvPr id="8" name="Содержимое 4" descr="rainbow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6056" y="2708920"/>
            <a:ext cx="3600372" cy="1728192"/>
          </a:xfrm>
          <a:prstGeom prst="rect">
            <a:avLst/>
          </a:prstGeom>
        </p:spPr>
      </p:pic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5220072" y="4509120"/>
          <a:ext cx="2575711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660240" imgH="203040" progId="Equation.3">
                  <p:embed/>
                </p:oleObj>
              </mc:Choice>
              <mc:Fallback>
                <p:oleObj name="Формула" r:id="rId3" imgW="66024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4509120"/>
                        <a:ext cx="2575711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11552" y="530120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s-</a:t>
            </a:r>
            <a:r>
              <a:rPr lang="ru-RU" dirty="0"/>
              <a:t>коэффициент дисперсии (чем больше, тем заметнее дисперсионная картина). Подойдут значения от 0</a:t>
            </a:r>
            <a:r>
              <a:rPr lang="en-US" dirty="0"/>
              <a:t>.</a:t>
            </a:r>
            <a:r>
              <a:rPr lang="ru-RU" dirty="0"/>
              <a:t>1 до 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779687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Environment;// environment map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ambient;   // ambient color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   // fragment normal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  // eye direction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sampler2D Rainbow;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rainbowSpread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rainbowScale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400" b="1" dirty="0">
                <a:latin typeface="Courier New" pitchFamily="49" charset="0"/>
                <a:cs typeface="Courier New" pitchFamily="49" charset="0"/>
              </a:rPr>
              <a:t>   …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vec4 rainbow = texture2D(Rainbow, vec2(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pow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(cosine,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rainbowSpread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), 0.0));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vec4 rain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rainbowScale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rainbow 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// mix reflected and refracted colors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sine + ambient + 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sz="14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mix(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rain, sine2);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20672" t="10844" r="776" b="29513"/>
          <a:stretch>
            <a:fillRect/>
          </a:stretch>
        </p:blipFill>
        <p:spPr bwMode="auto">
          <a:xfrm>
            <a:off x="611560" y="1844824"/>
            <a:ext cx="8280920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Нефотореалистичный</a:t>
            </a:r>
            <a:r>
              <a:rPr lang="ru-RU" dirty="0"/>
              <a:t> </a:t>
            </a:r>
            <a:r>
              <a:rPr lang="ru-RU" dirty="0" err="1"/>
              <a:t>рендеринг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npr_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3187" y="4149080"/>
            <a:ext cx="6320813" cy="27089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Non-photorealistic rendering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Область компьютерной графики, нацеленная на создание широкого спектра выразительных художественных стилей</a:t>
            </a:r>
          </a:p>
          <a:p>
            <a:pPr lvl="1"/>
            <a:r>
              <a:rPr lang="ru-RU" dirty="0"/>
              <a:t>Рисование</a:t>
            </a:r>
            <a:endParaRPr lang="en-US" dirty="0"/>
          </a:p>
          <a:p>
            <a:pPr lvl="1"/>
            <a:r>
              <a:rPr lang="ru-RU" dirty="0"/>
              <a:t>Черчение</a:t>
            </a:r>
          </a:p>
          <a:p>
            <a:pPr lvl="1"/>
            <a:r>
              <a:rPr lang="ru-RU" dirty="0"/>
              <a:t>Технические иллюстрации</a:t>
            </a:r>
          </a:p>
          <a:p>
            <a:pPr lvl="1"/>
            <a:r>
              <a:rPr lang="ru-RU" dirty="0"/>
              <a:t>Трехмерные </a:t>
            </a:r>
            <a:r>
              <a:rPr lang="ru-RU" dirty="0" err="1"/>
              <a:t>мультифильмы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56" t="25062" r="6374" b="10629"/>
          <a:stretch>
            <a:fillRect/>
          </a:stretch>
        </p:blipFill>
        <p:spPr bwMode="auto">
          <a:xfrm>
            <a:off x="4607496" y="2852936"/>
            <a:ext cx="453650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Hatching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штриховка)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hatch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3861048"/>
            <a:ext cx="3931143" cy="2664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Штриховка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Артистических прием, основанный на передаче света и тени при помощи близко расположенных параллельных линий</a:t>
            </a:r>
          </a:p>
          <a:p>
            <a:r>
              <a:rPr lang="ru-RU" dirty="0"/>
              <a:t>Принцип создания в реальном времени</a:t>
            </a:r>
          </a:p>
          <a:p>
            <a:pPr lvl="1"/>
            <a:r>
              <a:rPr lang="ru-RU" dirty="0"/>
              <a:t>Подготавливаются </a:t>
            </a:r>
            <a:r>
              <a:rPr lang="en-US" dirty="0"/>
              <a:t>N</a:t>
            </a:r>
            <a:r>
              <a:rPr lang="ru-RU" dirty="0"/>
              <a:t> текстур, задающих разные степени штриховки</a:t>
            </a:r>
          </a:p>
          <a:p>
            <a:pPr lvl="1"/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освещенность каждой вершины в диапазоне от 0 до 1</a:t>
            </a:r>
          </a:p>
          <a:p>
            <a:pPr lvl="1"/>
            <a:r>
              <a:rPr lang="ru-RU" dirty="0"/>
              <a:t>На основе цвета вершины вычисляются весовые коэффициенты смешивания текстур и передаются фрагментному </a:t>
            </a:r>
            <a:r>
              <a:rPr lang="ru-RU" dirty="0" err="1"/>
              <a:t>шейдеру</a:t>
            </a:r>
            <a:endParaRPr lang="ru-RU" dirty="0"/>
          </a:p>
          <a:p>
            <a:pPr lvl="1"/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вычисляет цвет фрагмента как взвешенное значение цвета текстур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 штриховки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060848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4437112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4208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056686"/>
            <a:ext cx="8892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void main(void)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vec2(gl_MultiTexCoord0);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vec3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normalize(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float  diffuse = clamp(dot(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lightDir.xyz,normalW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0.0, 1.0);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Причина возникновения рефракции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Различие в скоростях электромагнитных волн контактирующих сред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(продолжение)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float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diffuse * 6.0;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weight0 = vec3(0.0);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weight1 = vec3(0.0);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&gt;5.0)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&gt;4.0)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1.0 - (5.0 -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weight0.x;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&gt;3.0)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(4.0 -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weight0.y;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(окончание)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&gt;2.0)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(3.0 -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weight0.z;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&gt;1.0)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(2.0 -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weight1.x;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&gt;0.0)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(1.0 -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weight1.z = 1.0 - weight1.y;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vHatchWeights0 = weight0;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vHatchWeights1 = weight1;  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(окончание)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Hatch4;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Hatch5;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texture2D(Hatch0,vTexCoord) * vHatchWeights0.x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texture2D(Hatch1,vTexCoord) * vHatchWeights0.y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texture2D(Hatch2,vTexCoord) * vHatchWeights0.z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texture2D(Hatch3,vTexCoord) * vHatchWeights1.x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texture2D(Hatch4,vTexCoord) * vHatchWeights1.y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texture2D(Hatch5,vTexCoord) * vHatchWeights1.z;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7500" t="24492" r="22338" b="32906"/>
          <a:stretch>
            <a:fillRect/>
          </a:stretch>
        </p:blipFill>
        <p:spPr bwMode="auto">
          <a:xfrm>
            <a:off x="0" y="2348880"/>
            <a:ext cx="489654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44094" t="22890" r="21650" b="36057"/>
          <a:stretch>
            <a:fillRect/>
          </a:stretch>
        </p:blipFill>
        <p:spPr bwMode="auto">
          <a:xfrm>
            <a:off x="4967536" y="2420888"/>
            <a:ext cx="417646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metalic-carto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7225" y="3409950"/>
            <a:ext cx="467677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Создается текстура, задающая плавный переход от света к тени</a:t>
            </a:r>
          </a:p>
          <a:p>
            <a:pPr lvl="1"/>
            <a:r>
              <a:rPr lang="ru-RU" dirty="0"/>
              <a:t>Функция трансформации цвета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выполняет трансформацию освещенности фрагмента на основе данной текстурной функции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80112" y="2060848"/>
            <a:ext cx="3345776" cy="12961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5373216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508104" y="3588260"/>
            <a:ext cx="3312368" cy="1450880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6391" h="1450880">
                <a:moveTo>
                  <a:pt x="132015" y="128772"/>
                </a:moveTo>
                <a:cubicBezTo>
                  <a:pt x="132015" y="128772"/>
                  <a:pt x="0" y="116771"/>
                  <a:pt x="276031" y="128772"/>
                </a:cubicBezTo>
                <a:cubicBezTo>
                  <a:pt x="552062" y="140773"/>
                  <a:pt x="1493075" y="0"/>
                  <a:pt x="1788199" y="200781"/>
                </a:cubicBezTo>
                <a:cubicBezTo>
                  <a:pt x="2090782" y="358335"/>
                  <a:pt x="1882207" y="1157484"/>
                  <a:pt x="2076231" y="1280900"/>
                </a:cubicBezTo>
                <a:cubicBezTo>
                  <a:pt x="2256145" y="1450880"/>
                  <a:pt x="3172428" y="1322406"/>
                  <a:pt x="3516391" y="135290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rot="5400000" flipH="1" flipV="1">
            <a:off x="4572794" y="4508326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92080" y="35730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53732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04448" y="53732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V="1">
            <a:off x="5652120" y="3645024"/>
            <a:ext cx="3024336" cy="1656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light2;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normalize( view_position.xyz - gl_Vertex.xyz );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vLight1 = normalize(light0.xyz - gl_Vertex.xyz);   // Light 1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vLight2 = normalize(light1.xyz - gl_Vertex.xyz);   // Light 2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vLight3 = normalize(light2.xyz - gl_Vertex.xyz);   // Light 3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Outline;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Material;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norm = normalize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vec2(1.0 - dot (norm,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)),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outline = texture2D(Outline,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).xyz;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lighting = (dot (normalize (vLight1), norm) * 0.5 + 0.5)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(vLight2), norm) * 0.5 + 0.5)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(vLight3), norm) * 0.5 + 0.5);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vec4(outline,1.0) * vec4(lighting) * Material;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46950" t="21394" r="22338" b="46848"/>
          <a:stretch>
            <a:fillRect/>
          </a:stretch>
        </p:blipFill>
        <p:spPr bwMode="auto">
          <a:xfrm>
            <a:off x="251520" y="2924944"/>
            <a:ext cx="37444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48819" t="15919" r="26966" b="36832"/>
          <a:stretch>
            <a:fillRect/>
          </a:stretch>
        </p:blipFill>
        <p:spPr bwMode="auto">
          <a:xfrm>
            <a:off x="5292080" y="1988840"/>
            <a:ext cx="29523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toon-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968" y="3140968"/>
            <a:ext cx="451485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Каждый элемент волнового фронта можно рассматривать как центр вторичного возмущения, порождающего вторичные сферические волны</a:t>
            </a:r>
            <a:endParaRPr lang="en-US" dirty="0"/>
          </a:p>
          <a:p>
            <a:r>
              <a:rPr lang="ru-RU" dirty="0"/>
              <a:t>Результирующее световое поле в каждой точке пространства будет определяться интерференцией этих волн</a:t>
            </a:r>
          </a:p>
        </p:txBody>
      </p:sp>
      <p:pic>
        <p:nvPicPr>
          <p:cNvPr id="5" name="Содержимое 3" descr="500px-Refraction_-_Huygens-Fresnel_principle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2379"/>
            <a:ext cx="4038600" cy="323088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74" name="Object 2"/>
              <p:cNvSpPr txBox="1"/>
              <p:nvPr/>
            </p:nvSpPr>
            <p:spPr bwMode="auto">
              <a:xfrm>
                <a:off x="4257675" y="5708244"/>
                <a:ext cx="2409825" cy="1143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7675" y="5708244"/>
                <a:ext cx="2409825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A8D7AD-91EF-EF62-4C2B-03090D68A848}"/>
              </a:ext>
            </a:extLst>
          </p:cNvPr>
          <p:cNvSpPr txBox="1"/>
          <p:nvPr/>
        </p:nvSpPr>
        <p:spPr>
          <a:xfrm>
            <a:off x="7199784" y="2505670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падающей волны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F4F4B-DE06-26AE-0A04-C01215A56E6B}"/>
              </a:ext>
            </a:extLst>
          </p:cNvPr>
          <p:cNvSpPr txBox="1"/>
          <p:nvPr/>
        </p:nvSpPr>
        <p:spPr>
          <a:xfrm>
            <a:off x="7345148" y="4966523"/>
            <a:ext cx="1835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преломлённой волны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/>
              <p:nvPr/>
            </p:nvSpPr>
            <p:spPr>
              <a:xfrm>
                <a:off x="5220072" y="2385785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385785"/>
                <a:ext cx="84474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/>
              <p:nvPr/>
            </p:nvSpPr>
            <p:spPr>
              <a:xfrm>
                <a:off x="6777411" y="5590408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411" y="5590408"/>
                <a:ext cx="84474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9A4D039-1FCF-F91B-A6A2-5E1EE3101924}"/>
              </a:ext>
            </a:extLst>
          </p:cNvPr>
          <p:cNvCxnSpPr>
            <a:cxnSpLocks/>
          </p:cNvCxnSpPr>
          <p:nvPr/>
        </p:nvCxnSpPr>
        <p:spPr>
          <a:xfrm flipV="1">
            <a:off x="7350591" y="1920085"/>
            <a:ext cx="0" cy="2325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Дуга 13">
            <a:extLst>
              <a:ext uri="{FF2B5EF4-FFF2-40B4-BE49-F238E27FC236}">
                <a16:creationId xmlns:a16="http://schemas.microsoft.com/office/drawing/2014/main" id="{A63FBE21-6609-F13A-B583-5BCF50A9D13F}"/>
              </a:ext>
            </a:extLst>
          </p:cNvPr>
          <p:cNvSpPr/>
          <p:nvPr/>
        </p:nvSpPr>
        <p:spPr>
          <a:xfrm rot="16200000">
            <a:off x="6962284" y="3863150"/>
            <a:ext cx="765727" cy="765727"/>
          </a:xfrm>
          <a:prstGeom prst="arc">
            <a:avLst>
              <a:gd name="adj1" fmla="val 1948120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/>
              <p:nvPr/>
            </p:nvSpPr>
            <p:spPr>
              <a:xfrm>
                <a:off x="7016699" y="3461408"/>
                <a:ext cx="366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99" y="3461408"/>
                <a:ext cx="3661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B50898D-59B1-6593-CE8F-080A42661013}"/>
              </a:ext>
            </a:extLst>
          </p:cNvPr>
          <p:cNvCxnSpPr>
            <a:cxnSpLocks/>
          </p:cNvCxnSpPr>
          <p:nvPr/>
        </p:nvCxnSpPr>
        <p:spPr>
          <a:xfrm flipV="1">
            <a:off x="5970250" y="4263158"/>
            <a:ext cx="0" cy="116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уга 20">
            <a:extLst>
              <a:ext uri="{FF2B5EF4-FFF2-40B4-BE49-F238E27FC236}">
                <a16:creationId xmlns:a16="http://schemas.microsoft.com/office/drawing/2014/main" id="{B7103F34-5528-16D1-D869-A000A6269511}"/>
              </a:ext>
            </a:extLst>
          </p:cNvPr>
          <p:cNvSpPr/>
          <p:nvPr/>
        </p:nvSpPr>
        <p:spPr>
          <a:xfrm rot="5400000">
            <a:off x="5384748" y="3653212"/>
            <a:ext cx="1203183" cy="1203183"/>
          </a:xfrm>
          <a:prstGeom prst="arc">
            <a:avLst>
              <a:gd name="adj1" fmla="val 2041708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/>
              <p:nvPr/>
            </p:nvSpPr>
            <p:spPr>
              <a:xfrm>
                <a:off x="5940152" y="4856395"/>
                <a:ext cx="401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856395"/>
                <a:ext cx="40195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Создается одномерная ступенчатая текстура, задающая функцию преобразования освещенности</a:t>
            </a:r>
          </a:p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диффузную составляющую освещенности вершины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трансформирует диффузную освещенность с использованием функции преобразования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08104" y="2276872"/>
            <a:ext cx="3384376" cy="1744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6165304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652120" y="4509120"/>
            <a:ext cx="3168352" cy="1500167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  <a:gd name="connsiteX0" fmla="*/ 149408 w 3512912"/>
              <a:gd name="connsiteY0" fmla="*/ 1668185 h 1668185"/>
              <a:gd name="connsiteX1" fmla="*/ 272552 w 3512912"/>
              <a:gd name="connsiteY1" fmla="*/ 228025 h 1668185"/>
              <a:gd name="connsiteX2" fmla="*/ 1784720 w 3512912"/>
              <a:gd name="connsiteY2" fmla="*/ 300034 h 1668185"/>
              <a:gd name="connsiteX3" fmla="*/ 2072752 w 3512912"/>
              <a:gd name="connsiteY3" fmla="*/ 1380153 h 1668185"/>
              <a:gd name="connsiteX4" fmla="*/ 3512912 w 3512912"/>
              <a:gd name="connsiteY4" fmla="*/ 1452161 h 1668185"/>
              <a:gd name="connsiteX0" fmla="*/ 0 w 3363504"/>
              <a:gd name="connsiteY0" fmla="*/ 1568932 h 1724950"/>
              <a:gd name="connsiteX1" fmla="*/ 764433 w 3363504"/>
              <a:gd name="connsiteY1" fmla="*/ 1496925 h 1724950"/>
              <a:gd name="connsiteX2" fmla="*/ 1635312 w 3363504"/>
              <a:gd name="connsiteY2" fmla="*/ 200781 h 1724950"/>
              <a:gd name="connsiteX3" fmla="*/ 1923344 w 3363504"/>
              <a:gd name="connsiteY3" fmla="*/ 1280900 h 1724950"/>
              <a:gd name="connsiteX4" fmla="*/ 3363504 w 3363504"/>
              <a:gd name="connsiteY4" fmla="*/ 1352908 h 1724950"/>
              <a:gd name="connsiteX0" fmla="*/ 0 w 3363505"/>
              <a:gd name="connsiteY0" fmla="*/ 1640940 h 1640940"/>
              <a:gd name="connsiteX1" fmla="*/ 764434 w 3363505"/>
              <a:gd name="connsiteY1" fmla="*/ 1496925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840877 w 3363505"/>
              <a:gd name="connsiteY1" fmla="*/ 1640940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917320 w 3363505"/>
              <a:gd name="connsiteY1" fmla="*/ 1568932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1923345 w 3363505"/>
              <a:gd name="connsiteY3" fmla="*/ 488813 h 848853"/>
              <a:gd name="connsiteX4" fmla="*/ 3363505 w 3363505"/>
              <a:gd name="connsiteY4" fmla="*/ 560821 h 848853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2140413 w 3363505"/>
              <a:gd name="connsiteY3" fmla="*/ 200781 h 848853"/>
              <a:gd name="connsiteX4" fmla="*/ 3363505 w 3363505"/>
              <a:gd name="connsiteY4" fmla="*/ 560821 h 848853"/>
              <a:gd name="connsiteX0" fmla="*/ 0 w 3363505"/>
              <a:gd name="connsiteY0" fmla="*/ 1284143 h 1284143"/>
              <a:gd name="connsiteX1" fmla="*/ 917320 w 3363505"/>
              <a:gd name="connsiteY1" fmla="*/ 1212135 h 1284143"/>
              <a:gd name="connsiteX2" fmla="*/ 1223093 w 3363505"/>
              <a:gd name="connsiteY2" fmla="*/ 636071 h 1284143"/>
              <a:gd name="connsiteX3" fmla="*/ 2140413 w 3363505"/>
              <a:gd name="connsiteY3" fmla="*/ 636071 h 1284143"/>
              <a:gd name="connsiteX4" fmla="*/ 2216856 w 3363505"/>
              <a:gd name="connsiteY4" fmla="*/ 60007 h 1284143"/>
              <a:gd name="connsiteX5" fmla="*/ 3363505 w 3363505"/>
              <a:gd name="connsiteY5" fmla="*/ 996111 h 1284143"/>
              <a:gd name="connsiteX0" fmla="*/ 0 w 3363505"/>
              <a:gd name="connsiteY0" fmla="*/ 1296144 h 1296144"/>
              <a:gd name="connsiteX1" fmla="*/ 917320 w 3363505"/>
              <a:gd name="connsiteY1" fmla="*/ 1224136 h 1296144"/>
              <a:gd name="connsiteX2" fmla="*/ 1223093 w 3363505"/>
              <a:gd name="connsiteY2" fmla="*/ 648072 h 1296144"/>
              <a:gd name="connsiteX3" fmla="*/ 2140413 w 3363505"/>
              <a:gd name="connsiteY3" fmla="*/ 648072 h 1296144"/>
              <a:gd name="connsiteX4" fmla="*/ 2216856 w 3363505"/>
              <a:gd name="connsiteY4" fmla="*/ 72008 h 1296144"/>
              <a:gd name="connsiteX5" fmla="*/ 2904844 w 3363505"/>
              <a:gd name="connsiteY5" fmla="*/ 156017 h 1296144"/>
              <a:gd name="connsiteX6" fmla="*/ 3363505 w 3363505"/>
              <a:gd name="connsiteY6" fmla="*/ 1008112 h 1296144"/>
              <a:gd name="connsiteX0" fmla="*/ 0 w 3363505"/>
              <a:gd name="connsiteY0" fmla="*/ 1642183 h 1642183"/>
              <a:gd name="connsiteX1" fmla="*/ 917320 w 3363505"/>
              <a:gd name="connsiteY1" fmla="*/ 1570175 h 1642183"/>
              <a:gd name="connsiteX2" fmla="*/ 1223093 w 3363505"/>
              <a:gd name="connsiteY2" fmla="*/ 994111 h 1642183"/>
              <a:gd name="connsiteX3" fmla="*/ 2140413 w 3363505"/>
              <a:gd name="connsiteY3" fmla="*/ 994111 h 1642183"/>
              <a:gd name="connsiteX4" fmla="*/ 2216856 w 3363505"/>
              <a:gd name="connsiteY4" fmla="*/ 418047 h 1642183"/>
              <a:gd name="connsiteX5" fmla="*/ 2904844 w 3363505"/>
              <a:gd name="connsiteY5" fmla="*/ 502056 h 1642183"/>
              <a:gd name="connsiteX6" fmla="*/ 2981288 w 3363505"/>
              <a:gd name="connsiteY6" fmla="*/ 142016 h 1642183"/>
              <a:gd name="connsiteX7" fmla="*/ 3363505 w 3363505"/>
              <a:gd name="connsiteY7" fmla="*/ 1354151 h 1642183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43144 h 1543144"/>
              <a:gd name="connsiteX1" fmla="*/ 917320 w 3363504"/>
              <a:gd name="connsiteY1" fmla="*/ 1471136 h 1543144"/>
              <a:gd name="connsiteX2" fmla="*/ 1223093 w 3363504"/>
              <a:gd name="connsiteY2" fmla="*/ 895072 h 1543144"/>
              <a:gd name="connsiteX3" fmla="*/ 2140413 w 3363504"/>
              <a:gd name="connsiteY3" fmla="*/ 895072 h 1543144"/>
              <a:gd name="connsiteX4" fmla="*/ 2216856 w 3363504"/>
              <a:gd name="connsiteY4" fmla="*/ 319008 h 1543144"/>
              <a:gd name="connsiteX5" fmla="*/ 2904844 w 3363504"/>
              <a:gd name="connsiteY5" fmla="*/ 403017 h 1543144"/>
              <a:gd name="connsiteX6" fmla="*/ 2981288 w 3363504"/>
              <a:gd name="connsiteY6" fmla="*/ 42977 h 1543144"/>
              <a:gd name="connsiteX7" fmla="*/ 3363504 w 3363504"/>
              <a:gd name="connsiteY7" fmla="*/ 42978 h 1543144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3 w 3363504"/>
              <a:gd name="connsiteY3" fmla="*/ 852095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2 w 3363504"/>
              <a:gd name="connsiteY3" fmla="*/ 864096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3504" h="1500167">
                <a:moveTo>
                  <a:pt x="0" y="1500167"/>
                </a:moveTo>
                <a:lnTo>
                  <a:pt x="0" y="1440160"/>
                </a:lnTo>
                <a:lnTo>
                  <a:pt x="917320" y="1428159"/>
                </a:lnTo>
                <a:cubicBezTo>
                  <a:pt x="1189872" y="1188133"/>
                  <a:pt x="929895" y="910461"/>
                  <a:pt x="1223092" y="864096"/>
                </a:cubicBezTo>
                <a:cubicBezTo>
                  <a:pt x="1675209" y="908756"/>
                  <a:pt x="1960838" y="808363"/>
                  <a:pt x="2140413" y="852095"/>
                </a:cubicBezTo>
                <a:cubicBezTo>
                  <a:pt x="2271665" y="812205"/>
                  <a:pt x="2151908" y="496634"/>
                  <a:pt x="2216856" y="276031"/>
                </a:cubicBezTo>
                <a:cubicBezTo>
                  <a:pt x="2334192" y="245635"/>
                  <a:pt x="2600227" y="271948"/>
                  <a:pt x="2904844" y="288032"/>
                </a:cubicBezTo>
                <a:cubicBezTo>
                  <a:pt x="3051559" y="348245"/>
                  <a:pt x="2904845" y="60006"/>
                  <a:pt x="2981288" y="0"/>
                </a:cubicBezTo>
                <a:cubicBezTo>
                  <a:pt x="3196708" y="4544"/>
                  <a:pt x="3239739" y="21573"/>
                  <a:pt x="3363504" y="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rot="5400000" flipH="1" flipV="1">
            <a:off x="4572794" y="5300414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92080" y="43651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080" y="61653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4448" y="61653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5580112" y="4437112"/>
            <a:ext cx="3240360" cy="172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988840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diffuse = max(0.0,dot(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lightDir,normalW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diffuse;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0.0;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98884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texture2D(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49903" t="19070" r="25000" b="36004"/>
          <a:stretch>
            <a:fillRect/>
          </a:stretch>
        </p:blipFill>
        <p:spPr bwMode="auto">
          <a:xfrm>
            <a:off x="539552" y="2204864"/>
            <a:ext cx="305983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l="38778" t="29861" r="34644" b="42254"/>
          <a:stretch>
            <a:fillRect/>
          </a:stretch>
        </p:blipFill>
        <p:spPr bwMode="auto">
          <a:xfrm>
            <a:off x="3851920" y="2348880"/>
            <a:ext cx="441049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4067944" y="2564904"/>
            <a:ext cx="3168352" cy="31683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547664" y="3789040"/>
            <a:ext cx="259228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4139952" y="3789040"/>
            <a:ext cx="165618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5" idx="1"/>
          </p:cNvCxnSpPr>
          <p:nvPr/>
        </p:nvCxnSpPr>
        <p:spPr>
          <a:xfrm>
            <a:off x="1907704" y="2996952"/>
            <a:ext cx="2624235" cy="319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10800000">
            <a:off x="3635896" y="3573016"/>
            <a:ext cx="432048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5" idx="0"/>
            <a:endCxn id="5" idx="4"/>
          </p:cNvCxnSpPr>
          <p:nvPr/>
        </p:nvCxnSpPr>
        <p:spPr>
          <a:xfrm rot="162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5" idx="2"/>
            <a:endCxn id="5" idx="6"/>
          </p:cNvCxnSpPr>
          <p:nvPr/>
        </p:nvCxnSpPr>
        <p:spPr>
          <a:xfrm rot="108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5" idx="1"/>
          </p:cNvCxnSpPr>
          <p:nvPr/>
        </p:nvCxnSpPr>
        <p:spPr>
          <a:xfrm rot="16200000" flipH="1">
            <a:off x="4855974" y="2704863"/>
            <a:ext cx="328096" cy="97616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" idx="1"/>
          </p:cNvCxnSpPr>
          <p:nvPr/>
        </p:nvCxnSpPr>
        <p:spPr>
          <a:xfrm rot="16200000" flipV="1">
            <a:off x="3959934" y="2456892"/>
            <a:ext cx="1040058" cy="1039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2411760" y="2636912"/>
            <a:ext cx="2664296" cy="720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5400000" flipH="1" flipV="1">
            <a:off x="4572000" y="1556792"/>
            <a:ext cx="1656184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5076056" y="2708920"/>
            <a:ext cx="21602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</a:t>
            </a:r>
            <a:r>
              <a:rPr lang="ru-RU" dirty="0" err="1"/>
              <a:t>Снелла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Угол падения света на поверхность связан с углом преломления соотношением</a:t>
            </a:r>
          </a:p>
        </p:txBody>
      </p:sp>
      <p:pic>
        <p:nvPicPr>
          <p:cNvPr id="8" name="Содержимое 7" descr="334px-Snells_law2.svg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433401" y="1920875"/>
            <a:ext cx="2468198" cy="4433888"/>
          </a:xfrm>
        </p:spPr>
      </p:pic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755576" y="3573016"/>
          <a:ext cx="3096344" cy="59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130040" imgH="215640" progId="Equation.3">
                  <p:embed/>
                </p:oleObj>
              </mc:Choice>
              <mc:Fallback>
                <p:oleObj name="Формула" r:id="rId3" imgW="1130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73016"/>
                        <a:ext cx="3096344" cy="5914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51" name="Object 3"/>
              <p:cNvSpPr txBox="1"/>
              <p:nvPr/>
            </p:nvSpPr>
            <p:spPr bwMode="auto">
              <a:xfrm>
                <a:off x="0" y="4581525"/>
                <a:ext cx="1399456" cy="20716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600" dirty="0"/>
              </a:p>
            </p:txBody>
          </p:sp>
        </mc:Choice>
        <mc:Fallback>
          <p:sp>
            <p:nvSpPr>
              <p:cNvPr id="205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81525"/>
                <a:ext cx="1399456" cy="2071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Объект 10"/>
              <p:cNvSpPr txBox="1"/>
              <p:nvPr/>
            </p:nvSpPr>
            <p:spPr bwMode="auto">
              <a:xfrm>
                <a:off x="2051050" y="4581525"/>
                <a:ext cx="3096344" cy="93027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Объект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050" y="4581525"/>
                <a:ext cx="3096344" cy="9302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4" name="Object 6"/>
              <p:cNvSpPr txBox="1"/>
              <p:nvPr/>
            </p:nvSpPr>
            <p:spPr bwMode="auto">
              <a:xfrm>
                <a:off x="2339975" y="5689599"/>
                <a:ext cx="2232025" cy="94472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054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975" y="5689599"/>
                <a:ext cx="2232025" cy="9447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051720" y="6488668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475656" y="486916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2915816" y="530120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  <p:bldP spid="11" grpId="0"/>
      <p:bldP spid="2054" grpId="0"/>
      <p:bldP spid="14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отражение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Явление отражения э/м волны от границы раздела двух сред при условии, что волна падает из среды с большим показателем преломления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899592" y="4941168"/>
          <a:ext cx="24003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76240" imgH="431640" progId="Equation.3">
                  <p:embed/>
                </p:oleObj>
              </mc:Choice>
              <mc:Fallback>
                <p:oleObj name="Формула" r:id="rId3" imgW="8762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941168"/>
                        <a:ext cx="24003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1988840"/>
            <a:ext cx="3448471" cy="205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4149080"/>
            <a:ext cx="345638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15616" y="3861048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935596" y="396906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491880" y="1844824"/>
            <a:ext cx="2088232" cy="17281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1259632" y="2708920"/>
            <a:ext cx="22322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3491880" y="2348880"/>
            <a:ext cx="20162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508104" y="2348880"/>
            <a:ext cx="180020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извлечение 36"/>
          <p:cNvSpPr/>
          <p:nvPr/>
        </p:nvSpPr>
        <p:spPr>
          <a:xfrm>
            <a:off x="7092280" y="3068960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извлечение 35"/>
          <p:cNvSpPr/>
          <p:nvPr/>
        </p:nvSpPr>
        <p:spPr>
          <a:xfrm>
            <a:off x="7092280" y="2420888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2195736" y="4232880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Высокореалистичная</a:t>
            </a:r>
            <a:r>
              <a:rPr lang="ru-RU" dirty="0"/>
              <a:t> визуализация объектов требует трассировки лучей и обработки всех преломлений на пути следования луча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Упрощения для визуализации в реальном времени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карт окружающей среды</a:t>
            </a:r>
          </a:p>
          <a:p>
            <a:r>
              <a:rPr lang="ru-RU" dirty="0"/>
              <a:t>Расчет только первого преломления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Упрощенная 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43808" y="4809953"/>
            <a:ext cx="83209" cy="8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2739797" y="4872360"/>
            <a:ext cx="1289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4216761" y="3645024"/>
            <a:ext cx="1206534" cy="99851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2927017" y="4144279"/>
            <a:ext cx="1289743" cy="707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4216761" y="3746090"/>
            <a:ext cx="2154542" cy="398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381690" y="3936256"/>
            <a:ext cx="1040116" cy="37444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2051721" y="1988841"/>
            <a:ext cx="4320480" cy="4320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6444208" y="2204864"/>
            <a:ext cx="23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Кубическая текстура</a:t>
            </a:r>
          </a:p>
        </p:txBody>
      </p:sp>
      <p:sp>
        <p:nvSpPr>
          <p:cNvPr id="25" name="Умножение 24"/>
          <p:cNvSpPr/>
          <p:nvPr/>
        </p:nvSpPr>
        <p:spPr>
          <a:xfrm>
            <a:off x="5796136" y="3933056"/>
            <a:ext cx="288032" cy="4320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99656d768655cdfd8f4de67df21b05ce39e7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612</TotalTime>
  <Words>1997</Words>
  <Application>Microsoft Office PowerPoint</Application>
  <PresentationFormat>Экран (4:3)</PresentationFormat>
  <Paragraphs>334</Paragraphs>
  <Slides>44</Slides>
  <Notes>4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1" baseType="lpstr">
      <vt:lpstr>Calibri</vt:lpstr>
      <vt:lpstr>Cambria Math</vt:lpstr>
      <vt:lpstr>Constantia</vt:lpstr>
      <vt:lpstr>Courier New</vt:lpstr>
      <vt:lpstr>Wingdings 2</vt:lpstr>
      <vt:lpstr>Поток</vt:lpstr>
      <vt:lpstr>Формула</vt:lpstr>
      <vt:lpstr>Визуализация полупрозрачных объектов</vt:lpstr>
      <vt:lpstr>Взаимодействие света с полупрозрачными объектами</vt:lpstr>
      <vt:lpstr>Причина возникновения рефракции</vt:lpstr>
      <vt:lpstr>Принцип Гюйгенса-Френеля</vt:lpstr>
      <vt:lpstr>Закон Снелла</vt:lpstr>
      <vt:lpstr>Внутреннее отражение</vt:lpstr>
      <vt:lpstr>Визуализация преломляющих свет объектов</vt:lpstr>
      <vt:lpstr>Упрощения для визуализации в реальном времени</vt:lpstr>
      <vt:lpstr>Упрощенная визуализация преломляющих свет объектов</vt:lpstr>
      <vt:lpstr>Вершинный шейдер</vt:lpstr>
      <vt:lpstr>Презентация PowerPoint</vt:lpstr>
      <vt:lpstr>Фрагментный шейдер (1)</vt:lpstr>
      <vt:lpstr>Результат</vt:lpstr>
      <vt:lpstr>Дальнейшие улучшения</vt:lpstr>
      <vt:lpstr>Фрагментный шейдер чистого отражения</vt:lpstr>
      <vt:lpstr>Результат</vt:lpstr>
      <vt:lpstr>Комбинируем отраженный и преломленный свет</vt:lpstr>
      <vt:lpstr>Фрагментный шейдер</vt:lpstr>
      <vt:lpstr>Результат</vt:lpstr>
      <vt:lpstr>Дисперсия</vt:lpstr>
      <vt:lpstr>Эмулируем дисперсию</vt:lpstr>
      <vt:lpstr>Фрагментный шейдер</vt:lpstr>
      <vt:lpstr>Результат</vt:lpstr>
      <vt:lpstr>Нефотореалистичный рендеринг</vt:lpstr>
      <vt:lpstr>Non-photorealistic rendering</vt:lpstr>
      <vt:lpstr>Hatching (штриховка)</vt:lpstr>
      <vt:lpstr>Штриховка</vt:lpstr>
      <vt:lpstr>Текстуры штриховки</vt:lpstr>
      <vt:lpstr>Вершинный шейдер (начало)</vt:lpstr>
      <vt:lpstr>Вершинный шейдер (продолжение)</vt:lpstr>
      <vt:lpstr>Вершинный шейдер (окончание)</vt:lpstr>
      <vt:lpstr>Фрагментный шейдер (окончание)</vt:lpstr>
      <vt:lpstr>Результат</vt:lpstr>
      <vt:lpstr>Metallic cartoon</vt:lpstr>
      <vt:lpstr>Принцип создания эффекта metallic cartoon</vt:lpstr>
      <vt:lpstr>Вершинный шейдер</vt:lpstr>
      <vt:lpstr>Фрагментный шейдер</vt:lpstr>
      <vt:lpstr>Результат</vt:lpstr>
      <vt:lpstr>Toon shading</vt:lpstr>
      <vt:lpstr>Принцип создания эффекта Toon shading</vt:lpstr>
      <vt:lpstr>Вершинный шейдер</vt:lpstr>
      <vt:lpstr>Фрагментный шейдер</vt:lpstr>
      <vt:lpstr>Результат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189</cp:revision>
  <dcterms:created xsi:type="dcterms:W3CDTF">2010-12-07T21:01:38Z</dcterms:created>
  <dcterms:modified xsi:type="dcterms:W3CDTF">2023-05-19T14:45:11Z</dcterms:modified>
</cp:coreProperties>
</file>